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7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19" d="100"/>
          <a:sy n="119" d="100"/>
        </p:scale>
        <p:origin x="760" y="192"/>
      </p:cViewPr>
      <p:guideLst>
        <p:guide orient="horz" pos="29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ctoria.ac.nz/wtapre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 for Reading Full Form Chinese Characters in Historical NZ Newspapers </a:t>
            </a:r>
            <a:endParaRPr/>
          </a:p>
        </p:txBody>
      </p:sp>
      <p:cxnSp>
        <p:nvCxnSpPr>
          <p:cNvPr id="85" name="Google Shape;85;p13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3"/>
          <p:cNvSpPr txBox="1"/>
          <p:nvPr/>
        </p:nvSpPr>
        <p:spPr>
          <a:xfrm>
            <a:off x="180924" y="520165"/>
            <a:ext cx="118314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Waiteata Press | Chinese Scholar’s Studio | Type Restoration | OCR for Novel Texts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endParaRPr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180924" y="6477372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ENGR489 | Waiteata Press | Marcus Frean | Charlene Leong</a:t>
            </a:r>
            <a:endParaRPr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80270" y="1064131"/>
            <a:ext cx="11831459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2016, The </a:t>
            </a:r>
            <a:r>
              <a:rPr lang="en-GB" sz="120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Wai-te-ata Press</a:t>
            </a:r>
            <a:r>
              <a:rPr lang="en-GB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letterpress printery, accepted the transfer of kaitiakitanga of New Zealand's only surviving Chinese language printing typeface collection used to print the </a:t>
            </a:r>
            <a:r>
              <a:rPr lang="en-GB" sz="12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Zealand Chinese Growers Monthly Journal </a:t>
            </a:r>
            <a:r>
              <a:rPr lang="en-GB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1952-1972</a:t>
            </a:r>
            <a:endParaRPr/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Incredibly significant for the Chinese community</a:t>
            </a:r>
            <a:endParaRPr/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Linked market gardeners around the country</a:t>
            </a:r>
            <a:endParaRPr/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Published local and international news</a:t>
            </a:r>
            <a:endParaRPr/>
          </a:p>
          <a:p>
            <a:pPr marL="6286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Shared traditional recipes, remedies and medicine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–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Corpus is only useful if digitised with OCR to enable efficient navigation for further scholarly study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OCR is difficult for historical text as modern classifiers are not optimised to handle their intricacies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Obtaining training data is time consuming and unpractical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 –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 to group characters through feature similarity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 in an image grid to user in a human-in-the-loop solution for efficient filtering (semi-supervised learning)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0623" y="4041480"/>
            <a:ext cx="3427771" cy="229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9182" y="4041480"/>
            <a:ext cx="1489613" cy="2281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60" name="Google Shape;260;p22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22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 Organising Map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1660" y="947690"/>
            <a:ext cx="8245348" cy="282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3080" y="3680206"/>
            <a:ext cx="2816352" cy="266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9432" y="3680206"/>
            <a:ext cx="5497576" cy="270322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1466633" y="6365662"/>
            <a:ext cx="925873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 Organising Map with learning rate = 0.1 for 500-5000 iterations on FilteredMNIST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71" name="Google Shape;271;p23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2" name="Google Shape;272;p23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 Organising Map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1466633" y="6079820"/>
            <a:ext cx="925873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 Organising Map 2000 iterations over range of learning rates 0.01 to 1 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902" y="925423"/>
            <a:ext cx="10407321" cy="510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/>
        </p:nvSpPr>
        <p:spPr>
          <a:xfrm>
            <a:off x="131940" y="161321"/>
            <a:ext cx="1183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80" name="Google Shape;280;p24"/>
          <p:cNvCxnSpPr/>
          <p:nvPr/>
        </p:nvCxnSpPr>
        <p:spPr>
          <a:xfrm>
            <a:off x="228601" y="501181"/>
            <a:ext cx="11734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24"/>
          <p:cNvSpPr txBox="1"/>
          <p:nvPr/>
        </p:nvSpPr>
        <p:spPr>
          <a:xfrm>
            <a:off x="180923" y="526024"/>
            <a:ext cx="1183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Tensorboard Integration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2" name="Google Shape;282;p24"/>
          <p:cNvPicPr preferRelativeResize="0"/>
          <p:nvPr/>
        </p:nvPicPr>
        <p:blipFill/>
        <p:spPr>
          <a:xfrm>
            <a:off x="2010150" y="958575"/>
            <a:ext cx="7987200" cy="57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C7C5F-9E3D-6442-AEF7-D256A3A5B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531" y="859949"/>
            <a:ext cx="8190663" cy="58504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88" name="Google Shape;288;p25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9" name="Google Shape;289;p25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Tensorboard Integration: Embedding Projector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600" y="940000"/>
            <a:ext cx="10013776" cy="56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3: Web Application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96" name="Google Shape;296;p26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7" name="Google Shape;297;p26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Interface: Training Pipeline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475" y="952100"/>
            <a:ext cx="8120400" cy="57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3: Web Application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6" name="Google Shape;306;p27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 Interface: Image Grid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208" y="913739"/>
            <a:ext cx="8473583" cy="5756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/>
        </p:nvSpPr>
        <p:spPr>
          <a:xfrm>
            <a:off x="180270" y="2916939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Supplementary Slides</a:t>
            </a:r>
            <a:endParaRPr/>
          </a:p>
        </p:txBody>
      </p:sp>
      <p:cxnSp>
        <p:nvCxnSpPr>
          <p:cNvPr id="314" name="Google Shape;314;p28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" name="Google Shape;315;p28"/>
          <p:cNvCxnSpPr/>
          <p:nvPr/>
        </p:nvCxnSpPr>
        <p:spPr>
          <a:xfrm>
            <a:off x="228601" y="5948252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Project History</a:t>
            </a:r>
            <a:endParaRPr/>
          </a:p>
        </p:txBody>
      </p:sp>
      <p:cxnSp>
        <p:nvCxnSpPr>
          <p:cNvPr id="321" name="Google Shape;321;p29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2" name="Google Shape;322;p29"/>
          <p:cNvSpPr txBox="1"/>
          <p:nvPr/>
        </p:nvSpPr>
        <p:spPr>
          <a:xfrm>
            <a:off x="180924" y="520165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Qilin | Tesseract | Manual Consultation</a:t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6986" y="4943291"/>
            <a:ext cx="751638" cy="71207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360541" y="5772179"/>
            <a:ext cx="1183145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Challenges –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inconsistency and disfiguration in the printed characters due to deterioration of the types over time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trouble translating different fonts and trouble recognising variants of characters </a:t>
            </a:r>
            <a:endParaRPr/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 consultation of unclassified or misclassified characters a very time-intensive task.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25" name="Google Shape;325;p29"/>
          <p:cNvGrpSpPr/>
          <p:nvPr/>
        </p:nvGrpSpPr>
        <p:grpSpPr>
          <a:xfrm>
            <a:off x="5081316" y="3411879"/>
            <a:ext cx="2022567" cy="2183627"/>
            <a:chOff x="4168224" y="3430933"/>
            <a:chExt cx="2022567" cy="2183627"/>
          </a:xfrm>
        </p:grpSpPr>
        <p:pic>
          <p:nvPicPr>
            <p:cNvPr id="326" name="Google Shape;326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68224" y="3430933"/>
              <a:ext cx="2022567" cy="1939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9"/>
            <p:cNvSpPr/>
            <p:nvPr/>
          </p:nvSpPr>
          <p:spPr>
            <a:xfrm>
              <a:off x="4469971" y="5352950"/>
              <a:ext cx="1526380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3. Character Checker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9"/>
          <p:cNvGrpSpPr/>
          <p:nvPr/>
        </p:nvGrpSpPr>
        <p:grpSpPr>
          <a:xfrm>
            <a:off x="6276270" y="1279808"/>
            <a:ext cx="5513937" cy="2016662"/>
            <a:chOff x="6113384" y="1144861"/>
            <a:chExt cx="5544264" cy="2016662"/>
          </a:xfrm>
        </p:grpSpPr>
        <p:grpSp>
          <p:nvGrpSpPr>
            <p:cNvPr id="329" name="Google Shape;329;p29"/>
            <p:cNvGrpSpPr/>
            <p:nvPr/>
          </p:nvGrpSpPr>
          <p:grpSpPr>
            <a:xfrm>
              <a:off x="6113384" y="1144861"/>
              <a:ext cx="5544264" cy="1910361"/>
              <a:chOff x="6113384" y="1144861"/>
              <a:chExt cx="5544264" cy="1910361"/>
            </a:xfrm>
          </p:grpSpPr>
          <p:pic>
            <p:nvPicPr>
              <p:cNvPr id="330" name="Google Shape;330;p2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089722" y="1272525"/>
                <a:ext cx="1567926" cy="16550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2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113384" y="1144861"/>
                <a:ext cx="1115786" cy="19103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2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611696" y="1528541"/>
                <a:ext cx="2095500" cy="1143000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cxnSp>
            <p:nvCxnSpPr>
              <p:cNvPr id="333" name="Google Shape;333;p29"/>
              <p:cNvCxnSpPr>
                <a:stCxn id="331" idx="3"/>
                <a:endCxn id="332" idx="1"/>
              </p:cNvCxnSpPr>
              <p:nvPr/>
            </p:nvCxnSpPr>
            <p:spPr>
              <a:xfrm>
                <a:off x="7229170" y="2100042"/>
                <a:ext cx="382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34" name="Google Shape;334;p29"/>
              <p:cNvCxnSpPr>
                <a:stCxn id="332" idx="3"/>
                <a:endCxn id="330" idx="1"/>
              </p:cNvCxnSpPr>
              <p:nvPr/>
            </p:nvCxnSpPr>
            <p:spPr>
              <a:xfrm>
                <a:off x="9707196" y="2100041"/>
                <a:ext cx="382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335" name="Google Shape;335;p29"/>
            <p:cNvSpPr/>
            <p:nvPr/>
          </p:nvSpPr>
          <p:spPr>
            <a:xfrm>
              <a:off x="7488292" y="2899913"/>
              <a:ext cx="234230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2. Extracting labels with Tesseract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29"/>
          <p:cNvGrpSpPr/>
          <p:nvPr/>
        </p:nvGrpSpPr>
        <p:grpSpPr>
          <a:xfrm>
            <a:off x="419302" y="909136"/>
            <a:ext cx="5024868" cy="2381359"/>
            <a:chOff x="212799" y="751427"/>
            <a:chExt cx="5024868" cy="2381359"/>
          </a:xfrm>
        </p:grpSpPr>
        <p:grpSp>
          <p:nvGrpSpPr>
            <p:cNvPr id="337" name="Google Shape;337;p29"/>
            <p:cNvGrpSpPr/>
            <p:nvPr/>
          </p:nvGrpSpPr>
          <p:grpSpPr>
            <a:xfrm>
              <a:off x="809187" y="751427"/>
              <a:ext cx="4428480" cy="2381359"/>
              <a:chOff x="534352" y="797164"/>
              <a:chExt cx="4428480" cy="2381359"/>
            </a:xfrm>
          </p:grpSpPr>
          <p:pic>
            <p:nvPicPr>
              <p:cNvPr id="338" name="Google Shape;338;p2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34352" y="797164"/>
                <a:ext cx="4428480" cy="21043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9" name="Google Shape;339;p29"/>
              <p:cNvSpPr/>
              <p:nvPr/>
            </p:nvSpPr>
            <p:spPr>
              <a:xfrm>
                <a:off x="1356212" y="2916913"/>
                <a:ext cx="265329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1. Extracting Samples for Training Data</a:t>
                </a:r>
                <a:endParaRPr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40" name="Google Shape;340;p2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12799" y="1639398"/>
              <a:ext cx="581212" cy="3965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46" name="Google Shape;346;p30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7" name="Google Shape;347;p30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Autoencoder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469" y="1391721"/>
            <a:ext cx="7799062" cy="424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54" name="Google Shape;354;p31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5" name="Google Shape;355;p31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Autoencoder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1009650"/>
            <a:ext cx="101600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Problem Overview</a:t>
            </a:r>
            <a:endParaRPr/>
          </a:p>
        </p:txBody>
      </p:sp>
      <p:cxnSp>
        <p:nvCxnSpPr>
          <p:cNvPr id="96" name="Google Shape;96;p14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4"/>
          <p:cNvSpPr txBox="1"/>
          <p:nvPr/>
        </p:nvSpPr>
        <p:spPr>
          <a:xfrm>
            <a:off x="180924" y="520165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Why OCR for Historical Texts (</a:t>
            </a:r>
            <a:r>
              <a:rPr lang="en-GB" sz="12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New Zealand Chinese Growers Monthly Journal) </a:t>
            </a: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 Difficult</a:t>
            </a:r>
            <a:endParaRPr/>
          </a:p>
        </p:txBody>
      </p:sp>
      <p:grpSp>
        <p:nvGrpSpPr>
          <p:cNvPr id="98" name="Google Shape;98;p14"/>
          <p:cNvGrpSpPr/>
          <p:nvPr/>
        </p:nvGrpSpPr>
        <p:grpSpPr>
          <a:xfrm>
            <a:off x="289712" y="3524730"/>
            <a:ext cx="5532136" cy="2700363"/>
            <a:chOff x="176983" y="3130231"/>
            <a:chExt cx="5532136" cy="2700363"/>
          </a:xfrm>
        </p:grpSpPr>
        <p:grpSp>
          <p:nvGrpSpPr>
            <p:cNvPr id="99" name="Google Shape;99;p14"/>
            <p:cNvGrpSpPr/>
            <p:nvPr/>
          </p:nvGrpSpPr>
          <p:grpSpPr>
            <a:xfrm>
              <a:off x="276774" y="3144428"/>
              <a:ext cx="3098603" cy="2373258"/>
              <a:chOff x="206617" y="2461552"/>
              <a:chExt cx="3098603" cy="2373258"/>
            </a:xfrm>
          </p:grpSpPr>
          <p:pic>
            <p:nvPicPr>
              <p:cNvPr id="100" name="Google Shape;100;p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06617" y="2461552"/>
                <a:ext cx="3098603" cy="21003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" name="Google Shape;101;p14"/>
              <p:cNvSpPr txBox="1"/>
              <p:nvPr/>
            </p:nvSpPr>
            <p:spPr>
              <a:xfrm>
                <a:off x="564414" y="4588589"/>
                <a:ext cx="238300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Calligraphy Characters</a:t>
                </a:r>
                <a:endParaRPr/>
              </a:p>
            </p:txBody>
          </p:sp>
        </p:grpSp>
        <p:grpSp>
          <p:nvGrpSpPr>
            <p:cNvPr id="102" name="Google Shape;102;p14"/>
            <p:cNvGrpSpPr/>
            <p:nvPr/>
          </p:nvGrpSpPr>
          <p:grpSpPr>
            <a:xfrm>
              <a:off x="3326111" y="3130231"/>
              <a:ext cx="2383008" cy="2387455"/>
              <a:chOff x="3261708" y="2686045"/>
              <a:chExt cx="2383008" cy="2387455"/>
            </a:xfrm>
          </p:grpSpPr>
          <p:pic>
            <p:nvPicPr>
              <p:cNvPr id="103" name="Google Shape;103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722608" y="2686045"/>
                <a:ext cx="1437770" cy="21003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4" name="Google Shape;104;p14"/>
              <p:cNvSpPr txBox="1"/>
              <p:nvPr/>
            </p:nvSpPr>
            <p:spPr>
              <a:xfrm>
                <a:off x="3261708" y="4827279"/>
                <a:ext cx="2383008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Filler Characters</a:t>
                </a:r>
                <a:endParaRPr/>
              </a:p>
            </p:txBody>
          </p:sp>
        </p:grpSp>
        <p:sp>
          <p:nvSpPr>
            <p:cNvPr id="105" name="Google Shape;105;p14"/>
            <p:cNvSpPr txBox="1"/>
            <p:nvPr/>
          </p:nvSpPr>
          <p:spPr>
            <a:xfrm>
              <a:off x="1551698" y="5568984"/>
              <a:ext cx="238300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Varying Fonts</a:t>
              </a:r>
              <a:endParaRPr/>
            </a:p>
          </p:txBody>
        </p:sp>
        <p:grpSp>
          <p:nvGrpSpPr>
            <p:cNvPr id="106" name="Google Shape;106;p14"/>
            <p:cNvGrpSpPr/>
            <p:nvPr/>
          </p:nvGrpSpPr>
          <p:grpSpPr>
            <a:xfrm>
              <a:off x="176983" y="5402156"/>
              <a:ext cx="5132438" cy="159567"/>
              <a:chOff x="228601" y="5365286"/>
              <a:chExt cx="5132438" cy="159567"/>
            </a:xfrm>
          </p:grpSpPr>
          <p:cxnSp>
            <p:nvCxnSpPr>
              <p:cNvPr id="107" name="Google Shape;107;p14"/>
              <p:cNvCxnSpPr/>
              <p:nvPr/>
            </p:nvCxnSpPr>
            <p:spPr>
              <a:xfrm>
                <a:off x="228601" y="5517686"/>
                <a:ext cx="513243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Google Shape;108;p14"/>
              <p:cNvCxnSpPr/>
              <p:nvPr/>
            </p:nvCxnSpPr>
            <p:spPr>
              <a:xfrm>
                <a:off x="5361039" y="5372453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Google Shape;109;p14"/>
              <p:cNvCxnSpPr/>
              <p:nvPr/>
            </p:nvCxnSpPr>
            <p:spPr>
              <a:xfrm>
                <a:off x="233518" y="5365286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0" name="Google Shape;110;p14"/>
          <p:cNvGrpSpPr/>
          <p:nvPr/>
        </p:nvGrpSpPr>
        <p:grpSpPr>
          <a:xfrm>
            <a:off x="830055" y="1259319"/>
            <a:ext cx="4051752" cy="1951542"/>
            <a:chOff x="228601" y="895908"/>
            <a:chExt cx="4051752" cy="1951542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276774" y="901793"/>
              <a:ext cx="2637074" cy="1355568"/>
              <a:chOff x="194617" y="2125988"/>
              <a:chExt cx="2637074" cy="1355568"/>
            </a:xfrm>
          </p:grpSpPr>
          <p:pic>
            <p:nvPicPr>
              <p:cNvPr id="112" name="Google Shape;112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94617" y="2144786"/>
                <a:ext cx="1359621" cy="13367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30123" y="2125988"/>
                <a:ext cx="1101568" cy="13376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" name="Google Shape;114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79146" y="895908"/>
              <a:ext cx="1177531" cy="13493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4"/>
            <p:cNvSpPr txBox="1"/>
            <p:nvPr/>
          </p:nvSpPr>
          <p:spPr>
            <a:xfrm>
              <a:off x="388116" y="2280723"/>
              <a:ext cx="10120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Faded Inking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620928" y="2272238"/>
              <a:ext cx="148427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Deterioration of Type</a:t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002702" y="2278515"/>
              <a:ext cx="127765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Disfigured Text</a:t>
              </a:r>
              <a:endParaRPr/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1062961" y="2585840"/>
              <a:ext cx="238300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Deterioration</a:t>
              </a:r>
              <a:endParaRPr/>
            </a:p>
          </p:txBody>
        </p:sp>
        <p:grpSp>
          <p:nvGrpSpPr>
            <p:cNvPr id="119" name="Google Shape;119;p14"/>
            <p:cNvGrpSpPr/>
            <p:nvPr/>
          </p:nvGrpSpPr>
          <p:grpSpPr>
            <a:xfrm>
              <a:off x="228601" y="2426179"/>
              <a:ext cx="4051729" cy="152400"/>
              <a:chOff x="228601" y="5365286"/>
              <a:chExt cx="5132438" cy="159567"/>
            </a:xfrm>
          </p:grpSpPr>
          <p:cxnSp>
            <p:nvCxnSpPr>
              <p:cNvPr id="120" name="Google Shape;120;p14"/>
              <p:cNvCxnSpPr/>
              <p:nvPr/>
            </p:nvCxnSpPr>
            <p:spPr>
              <a:xfrm>
                <a:off x="228601" y="5517686"/>
                <a:ext cx="513243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Google Shape;121;p14"/>
              <p:cNvCxnSpPr/>
              <p:nvPr/>
            </p:nvCxnSpPr>
            <p:spPr>
              <a:xfrm>
                <a:off x="5361039" y="5372453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Google Shape;122;p14"/>
              <p:cNvCxnSpPr/>
              <p:nvPr/>
            </p:nvCxnSpPr>
            <p:spPr>
              <a:xfrm>
                <a:off x="233518" y="5365286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23" name="Google Shape;123;p14"/>
          <p:cNvGrpSpPr/>
          <p:nvPr/>
        </p:nvGrpSpPr>
        <p:grpSpPr>
          <a:xfrm>
            <a:off x="5948681" y="1423079"/>
            <a:ext cx="5764415" cy="5079013"/>
            <a:chOff x="5947651" y="1076491"/>
            <a:chExt cx="5764415" cy="5079013"/>
          </a:xfrm>
        </p:grpSpPr>
        <p:pic>
          <p:nvPicPr>
            <p:cNvPr id="124" name="Google Shape;124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992381" y="1076491"/>
              <a:ext cx="3719685" cy="2326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104717" y="3523307"/>
              <a:ext cx="2237148" cy="1883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47651" y="1089531"/>
              <a:ext cx="1885003" cy="2289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327430" y="3510617"/>
              <a:ext cx="2693088" cy="1883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14"/>
            <p:cNvSpPr txBox="1"/>
            <p:nvPr/>
          </p:nvSpPr>
          <p:spPr>
            <a:xfrm>
              <a:off x="7492833" y="5601506"/>
              <a:ext cx="322376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Varying Text Direction due to English-Chinese Text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Traditional Chinese – top-down, right-left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English ads – left-right, top-down</a:t>
              </a:r>
              <a:endParaRPr/>
            </a:p>
          </p:txBody>
        </p:sp>
        <p:grpSp>
          <p:nvGrpSpPr>
            <p:cNvPr id="129" name="Google Shape;129;p14"/>
            <p:cNvGrpSpPr/>
            <p:nvPr/>
          </p:nvGrpSpPr>
          <p:grpSpPr>
            <a:xfrm>
              <a:off x="6047669" y="5394126"/>
              <a:ext cx="5664397" cy="192383"/>
              <a:chOff x="228601" y="5365286"/>
              <a:chExt cx="5132438" cy="159567"/>
            </a:xfrm>
          </p:grpSpPr>
          <p:cxnSp>
            <p:nvCxnSpPr>
              <p:cNvPr id="130" name="Google Shape;130;p14"/>
              <p:cNvCxnSpPr/>
              <p:nvPr/>
            </p:nvCxnSpPr>
            <p:spPr>
              <a:xfrm>
                <a:off x="228601" y="5517686"/>
                <a:ext cx="513243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131;p14"/>
              <p:cNvCxnSpPr/>
              <p:nvPr/>
            </p:nvCxnSpPr>
            <p:spPr>
              <a:xfrm>
                <a:off x="5361039" y="5372453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132;p14"/>
              <p:cNvCxnSpPr/>
              <p:nvPr/>
            </p:nvCxnSpPr>
            <p:spPr>
              <a:xfrm>
                <a:off x="233518" y="5365286"/>
                <a:ext cx="0" cy="15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62" name="Google Shape;362;p32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32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Clustering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4" name="Google Shape;36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0870" y="3851654"/>
            <a:ext cx="3235706" cy="254969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5" name="Google Shape;36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96" y="3888230"/>
            <a:ext cx="6685913" cy="250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3273" y="1155868"/>
            <a:ext cx="3291840" cy="25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56449" y="1156813"/>
            <a:ext cx="6919271" cy="2501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73" name="Google Shape;373;p33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4" name="Google Shape;374;p33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HDBSCAN Clustering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75" name="Google Shape;375;p33"/>
          <p:cNvGrpSpPr/>
          <p:nvPr/>
        </p:nvGrpSpPr>
        <p:grpSpPr>
          <a:xfrm>
            <a:off x="339215" y="2119428"/>
            <a:ext cx="3384000" cy="2824239"/>
            <a:chOff x="228601" y="1477871"/>
            <a:chExt cx="3384000" cy="2824239"/>
          </a:xfrm>
        </p:grpSpPr>
        <p:pic>
          <p:nvPicPr>
            <p:cNvPr id="376" name="Google Shape;376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601" y="1477871"/>
              <a:ext cx="3384000" cy="24380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33"/>
            <p:cNvSpPr txBox="1"/>
            <p:nvPr/>
          </p:nvSpPr>
          <p:spPr>
            <a:xfrm>
              <a:off x="282456" y="3840445"/>
              <a:ext cx="306029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Builds a minimum spanning tree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of distance weighted graph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78" name="Google Shape;378;p33"/>
          <p:cNvGrpSpPr/>
          <p:nvPr/>
        </p:nvGrpSpPr>
        <p:grpSpPr>
          <a:xfrm>
            <a:off x="4428451" y="2119428"/>
            <a:ext cx="3384000" cy="2825701"/>
            <a:chOff x="3896294" y="1551873"/>
            <a:chExt cx="3384000" cy="2825701"/>
          </a:xfrm>
        </p:grpSpPr>
        <p:pic>
          <p:nvPicPr>
            <p:cNvPr id="379" name="Google Shape;379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96294" y="1551873"/>
              <a:ext cx="3384000" cy="2364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33"/>
            <p:cNvSpPr txBox="1"/>
            <p:nvPr/>
          </p:nvSpPr>
          <p:spPr>
            <a:xfrm>
              <a:off x="4107836" y="3915909"/>
              <a:ext cx="306029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Build cluster hierarchy of connected components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81" name="Google Shape;381;p33"/>
          <p:cNvGrpSpPr/>
          <p:nvPr/>
        </p:nvGrpSpPr>
        <p:grpSpPr>
          <a:xfrm>
            <a:off x="8517687" y="2119428"/>
            <a:ext cx="3384000" cy="3020417"/>
            <a:chOff x="8407073" y="1551873"/>
            <a:chExt cx="3384000" cy="3020417"/>
          </a:xfrm>
        </p:grpSpPr>
        <p:pic>
          <p:nvPicPr>
            <p:cNvPr id="382" name="Google Shape;382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407073" y="1551873"/>
              <a:ext cx="3384000" cy="2411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33"/>
            <p:cNvSpPr txBox="1"/>
            <p:nvPr/>
          </p:nvSpPr>
          <p:spPr>
            <a:xfrm>
              <a:off x="8676928" y="3925959"/>
              <a:ext cx="306029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Condense the cluster tree based on minimum cluster size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and extract clusters</a:t>
              </a:r>
              <a:endPara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2. Machine Learning Pipline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89" name="Google Shape;389;p34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0" name="Google Shape;390;p34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Clustering – Minimum Cluster Size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715" y="3731011"/>
            <a:ext cx="7649907" cy="239200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/>
          <p:nvPr/>
        </p:nvSpPr>
        <p:spPr>
          <a:xfrm>
            <a:off x="3430524" y="6419680"/>
            <a:ext cx="53309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UMAP with HDBSCAN – 3326 images</a:t>
            </a:r>
            <a:endParaRPr/>
          </a:p>
        </p:txBody>
      </p:sp>
      <p:sp>
        <p:nvSpPr>
          <p:cNvPr id="393" name="Google Shape;393;p34"/>
          <p:cNvSpPr txBox="1"/>
          <p:nvPr/>
        </p:nvSpPr>
        <p:spPr>
          <a:xfrm>
            <a:off x="1193685" y="6123017"/>
            <a:ext cx="53309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 cluster size=10, 50 clusters found, 7.09s</a:t>
            </a:r>
            <a:endParaRPr/>
          </a:p>
        </p:txBody>
      </p:sp>
      <p:sp>
        <p:nvSpPr>
          <p:cNvPr id="394" name="Google Shape;394;p34"/>
          <p:cNvSpPr txBox="1"/>
          <p:nvPr/>
        </p:nvSpPr>
        <p:spPr>
          <a:xfrm>
            <a:off x="5667364" y="6123016"/>
            <a:ext cx="53309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 cluster size=15, 5 clusters found, 7.66s</a:t>
            </a:r>
            <a:endParaRPr/>
          </a:p>
        </p:txBody>
      </p:sp>
      <p:pic>
        <p:nvPicPr>
          <p:cNvPr id="395" name="Google Shape;39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2715" y="825714"/>
            <a:ext cx="7659636" cy="23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4"/>
          <p:cNvSpPr txBox="1"/>
          <p:nvPr/>
        </p:nvSpPr>
        <p:spPr>
          <a:xfrm>
            <a:off x="3436373" y="3390925"/>
            <a:ext cx="53309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T-SNE with HDBSCAN – 3326 images</a:t>
            </a:r>
            <a:endParaRPr/>
          </a:p>
        </p:txBody>
      </p:sp>
      <p:sp>
        <p:nvSpPr>
          <p:cNvPr id="397" name="Google Shape;397;p34"/>
          <p:cNvSpPr txBox="1"/>
          <p:nvPr/>
        </p:nvSpPr>
        <p:spPr>
          <a:xfrm>
            <a:off x="1323962" y="3082382"/>
            <a:ext cx="53309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 cluster size=10,  7 clusters found, 17.52s</a:t>
            </a:r>
            <a:endParaRPr/>
          </a:p>
        </p:txBody>
      </p:sp>
      <p:sp>
        <p:nvSpPr>
          <p:cNvPr id="398" name="Google Shape;398;p34"/>
          <p:cNvSpPr txBox="1"/>
          <p:nvPr/>
        </p:nvSpPr>
        <p:spPr>
          <a:xfrm>
            <a:off x="5797641" y="3082381"/>
            <a:ext cx="53309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 cluster size=15, 3 clusters found, 19.16s</a:t>
            </a:r>
            <a:endParaRPr/>
          </a:p>
        </p:txBody>
      </p:sp>
      <p:pic>
        <p:nvPicPr>
          <p:cNvPr id="399" name="Google Shape;39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2715" y="820957"/>
            <a:ext cx="3122336" cy="231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6950" y="868593"/>
            <a:ext cx="3025672" cy="225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3: Web Application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06" name="Google Shape;406;p35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7" name="Google Shape;407;p35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Component Architecture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769" y="913589"/>
            <a:ext cx="10454461" cy="5823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3. Web Application</a:t>
            </a:r>
            <a:endParaRPr/>
          </a:p>
        </p:txBody>
      </p:sp>
      <p:cxnSp>
        <p:nvCxnSpPr>
          <p:cNvPr id="414" name="Google Shape;414;p36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5" name="Google Shape;415;p36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 Images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16" name="Google Shape;4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050" y="1141361"/>
            <a:ext cx="10121900" cy="52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22" name="Google Shape;422;p37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3" name="Google Shape;423;p37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 Organising Map and Image Grid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1466633" y="5874636"/>
            <a:ext cx="925873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 Organising Map with learning rate = 0.001 for 500 iterations in update mode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5" name="Google Shape;42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462" y="954629"/>
            <a:ext cx="9625075" cy="494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3. Web Application</a:t>
            </a:r>
            <a:endParaRPr/>
          </a:p>
        </p:txBody>
      </p:sp>
      <p:cxnSp>
        <p:nvCxnSpPr>
          <p:cNvPr id="431" name="Google Shape;431;p38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2" name="Google Shape;432;p38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Database Schema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33" name="Google Shape;43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600" y="1069259"/>
            <a:ext cx="5822950" cy="365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23" y="1069259"/>
            <a:ext cx="5762677" cy="358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3. Web Application</a:t>
            </a:r>
            <a:endParaRPr/>
          </a:p>
        </p:txBody>
      </p:sp>
      <p:cxnSp>
        <p:nvCxnSpPr>
          <p:cNvPr id="440" name="Google Shape;440;p39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1" name="Google Shape;441;p39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Database Schema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2" name="Google Shape;44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6427" y="2836571"/>
            <a:ext cx="6999145" cy="188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Problem Overview</a:t>
            </a:r>
            <a:endParaRPr/>
          </a:p>
        </p:txBody>
      </p:sp>
      <p:cxnSp>
        <p:nvCxnSpPr>
          <p:cNvPr id="138" name="Google Shape;138;p15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15"/>
          <p:cNvSpPr txBox="1"/>
          <p:nvPr/>
        </p:nvSpPr>
        <p:spPr>
          <a:xfrm>
            <a:off x="180924" y="520165"/>
            <a:ext cx="118314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Why OCR for Historical Texts (</a:t>
            </a:r>
            <a:r>
              <a:rPr lang="en-GB" sz="12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New Zealand Chinese Growers Monthly Journal) </a:t>
            </a: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 Difficult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 Unification Between Chinese, Japanese and Kanji Characters</a:t>
            </a:r>
            <a:endParaRPr/>
          </a:p>
        </p:txBody>
      </p:sp>
      <p:grpSp>
        <p:nvGrpSpPr>
          <p:cNvPr id="140" name="Google Shape;140;p15"/>
          <p:cNvGrpSpPr/>
          <p:nvPr/>
        </p:nvGrpSpPr>
        <p:grpSpPr>
          <a:xfrm>
            <a:off x="1941542" y="1489357"/>
            <a:ext cx="3327592" cy="1078744"/>
            <a:chOff x="228601" y="892743"/>
            <a:chExt cx="3327592" cy="1078744"/>
          </a:xfrm>
        </p:grpSpPr>
        <p:pic>
          <p:nvPicPr>
            <p:cNvPr id="141" name="Google Shape;141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601" y="892743"/>
              <a:ext cx="3327592" cy="9171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5"/>
            <p:cNvSpPr txBox="1"/>
            <p:nvPr/>
          </p:nvSpPr>
          <p:spPr>
            <a:xfrm>
              <a:off x="805587" y="1725266"/>
              <a:ext cx="23830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Character Variants</a:t>
              </a:r>
              <a:endParaRPr/>
            </a:p>
          </p:txBody>
        </p:sp>
      </p:grpSp>
      <p:grpSp>
        <p:nvGrpSpPr>
          <p:cNvPr id="143" name="Google Shape;143;p15"/>
          <p:cNvGrpSpPr/>
          <p:nvPr/>
        </p:nvGrpSpPr>
        <p:grpSpPr>
          <a:xfrm>
            <a:off x="5846120" y="1572585"/>
            <a:ext cx="4344462" cy="1069425"/>
            <a:chOff x="4883196" y="1105687"/>
            <a:chExt cx="4344462" cy="1069425"/>
          </a:xfrm>
        </p:grpSpPr>
        <p:pic>
          <p:nvPicPr>
            <p:cNvPr id="144" name="Google Shape;144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83196" y="1105687"/>
              <a:ext cx="4344462" cy="89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5"/>
            <p:cNvSpPr txBox="1"/>
            <p:nvPr/>
          </p:nvSpPr>
          <p:spPr>
            <a:xfrm>
              <a:off x="5863923" y="1928891"/>
              <a:ext cx="23830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Source Separation</a:t>
              </a:r>
              <a:endParaRPr/>
            </a:p>
          </p:txBody>
        </p:sp>
      </p:grpSp>
      <p:grpSp>
        <p:nvGrpSpPr>
          <p:cNvPr id="146" name="Google Shape;146;p15"/>
          <p:cNvGrpSpPr/>
          <p:nvPr/>
        </p:nvGrpSpPr>
        <p:grpSpPr>
          <a:xfrm>
            <a:off x="4554430" y="2895883"/>
            <a:ext cx="3240169" cy="2783609"/>
            <a:chOff x="4554430" y="2895883"/>
            <a:chExt cx="3240169" cy="2783609"/>
          </a:xfrm>
        </p:grpSpPr>
        <p:pic>
          <p:nvPicPr>
            <p:cNvPr id="147" name="Google Shape;147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54430" y="2895883"/>
              <a:ext cx="3240169" cy="2544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5"/>
            <p:cNvSpPr txBox="1"/>
            <p:nvPr/>
          </p:nvSpPr>
          <p:spPr>
            <a:xfrm>
              <a:off x="4983010" y="5433271"/>
              <a:ext cx="23830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3D Conceptual Model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Proposed Solution</a:t>
            </a:r>
            <a:endParaRPr/>
          </a:p>
        </p:txBody>
      </p:sp>
      <p:cxnSp>
        <p:nvCxnSpPr>
          <p:cNvPr id="154" name="Google Shape;154;p16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16"/>
          <p:cNvSpPr txBox="1"/>
          <p:nvPr/>
        </p:nvSpPr>
        <p:spPr>
          <a:xfrm>
            <a:off x="180924" y="520165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Effective Human-in-the-loop Correction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180270" y="855192"/>
            <a:ext cx="11831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human-in-the-loop user experience to enable a language expert to validate the transcription accuracy efficiently and enable us to retrain a new model with an accurate set of labels for the corpus.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464190" y="3412934"/>
            <a:ext cx="5234807" cy="1465979"/>
            <a:chOff x="527437" y="2830066"/>
            <a:chExt cx="5234807" cy="1465979"/>
          </a:xfrm>
        </p:grpSpPr>
        <p:pic>
          <p:nvPicPr>
            <p:cNvPr id="158" name="Google Shape;158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2322" y="2830066"/>
              <a:ext cx="3309538" cy="127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6"/>
            <p:cNvSpPr txBox="1"/>
            <p:nvPr/>
          </p:nvSpPr>
          <p:spPr>
            <a:xfrm>
              <a:off x="527437" y="4049824"/>
              <a:ext cx="523480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2. Categorise all image buckets with corresponding Unicode label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0" name="Google Shape;160;p16"/>
          <p:cNvGrpSpPr/>
          <p:nvPr/>
        </p:nvGrpSpPr>
        <p:grpSpPr>
          <a:xfrm>
            <a:off x="338829" y="1272920"/>
            <a:ext cx="5740400" cy="2029065"/>
            <a:chOff x="355599" y="1390609"/>
            <a:chExt cx="5740400" cy="2029065"/>
          </a:xfrm>
        </p:grpSpPr>
        <p:pic>
          <p:nvPicPr>
            <p:cNvPr id="161" name="Google Shape;161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5599" y="1390609"/>
              <a:ext cx="5740400" cy="180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6"/>
            <p:cNvSpPr txBox="1"/>
            <p:nvPr/>
          </p:nvSpPr>
          <p:spPr>
            <a:xfrm>
              <a:off x="608396" y="3173453"/>
              <a:ext cx="523480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1. Extracting initial training data and labels using OCR classifier</a:t>
              </a:r>
              <a:endParaRPr/>
            </a:p>
          </p:txBody>
        </p:sp>
      </p:grpSp>
      <p:grpSp>
        <p:nvGrpSpPr>
          <p:cNvPr id="163" name="Google Shape;163;p16"/>
          <p:cNvGrpSpPr/>
          <p:nvPr/>
        </p:nvGrpSpPr>
        <p:grpSpPr>
          <a:xfrm>
            <a:off x="338829" y="5021105"/>
            <a:ext cx="5234807" cy="1695847"/>
            <a:chOff x="6396689" y="2009076"/>
            <a:chExt cx="5234807" cy="1695847"/>
          </a:xfrm>
        </p:grpSpPr>
        <p:pic>
          <p:nvPicPr>
            <p:cNvPr id="164" name="Google Shape;164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92195" y="2009076"/>
              <a:ext cx="1425305" cy="13357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6"/>
            <p:cNvSpPr txBox="1"/>
            <p:nvPr/>
          </p:nvSpPr>
          <p:spPr>
            <a:xfrm>
              <a:off x="6396689" y="3304813"/>
              <a:ext cx="52348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3. Use dimensionality reduction and clustering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 visually explore buckets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66" name="Google Shape;166;p16"/>
          <p:cNvGrpSpPr/>
          <p:nvPr/>
        </p:nvGrpSpPr>
        <p:grpSpPr>
          <a:xfrm>
            <a:off x="6365569" y="1773463"/>
            <a:ext cx="5234807" cy="2274471"/>
            <a:chOff x="6379601" y="1549845"/>
            <a:chExt cx="5234807" cy="2274471"/>
          </a:xfrm>
        </p:grpSpPr>
        <p:sp>
          <p:nvSpPr>
            <p:cNvPr id="167" name="Google Shape;167;p16"/>
            <p:cNvSpPr txBox="1"/>
            <p:nvPr/>
          </p:nvSpPr>
          <p:spPr>
            <a:xfrm>
              <a:off x="6379601" y="3578095"/>
              <a:ext cx="523480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4. Design user interface using image grid projection of clusters for easy filtering </a:t>
              </a:r>
              <a:endPara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8" name="Google Shape;168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27534" y="1549845"/>
              <a:ext cx="4938943" cy="19740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16"/>
          <p:cNvGrpSpPr/>
          <p:nvPr/>
        </p:nvGrpSpPr>
        <p:grpSpPr>
          <a:xfrm>
            <a:off x="6493005" y="4348864"/>
            <a:ext cx="5234807" cy="2284289"/>
            <a:chOff x="410359" y="4468492"/>
            <a:chExt cx="5234807" cy="2284289"/>
          </a:xfrm>
        </p:grpSpPr>
        <p:pic>
          <p:nvPicPr>
            <p:cNvPr id="170" name="Google Shape;170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97943" y="4468492"/>
              <a:ext cx="2801862" cy="2073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16"/>
            <p:cNvSpPr txBox="1"/>
            <p:nvPr/>
          </p:nvSpPr>
          <p:spPr>
            <a:xfrm>
              <a:off x="410359" y="6506560"/>
              <a:ext cx="5234807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5. Use image buckets with Unicode label to retrain a new model</a:t>
              </a:r>
              <a:endParaRPr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72" name="Google Shape;172;p16"/>
          <p:cNvSpPr/>
          <p:nvPr/>
        </p:nvSpPr>
        <p:spPr>
          <a:xfrm>
            <a:off x="6253304" y="1356852"/>
            <a:ext cx="5822273" cy="2877255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6250030" y="4321381"/>
            <a:ext cx="5822273" cy="246716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228602" y="1356852"/>
            <a:ext cx="5973096" cy="356985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228602" y="5010643"/>
            <a:ext cx="5973096" cy="177790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1: Image Processing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81" name="Google Shape;181;p17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" name="Google Shape;182;p17"/>
          <p:cNvSpPr txBox="1"/>
          <p:nvPr/>
        </p:nvSpPr>
        <p:spPr>
          <a:xfrm>
            <a:off x="131939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Character Image Bucket Extraction Pipeline Design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12" y="1538784"/>
            <a:ext cx="11963399" cy="360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1560907"/>
            <a:ext cx="11963399" cy="360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1: Image Processing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90" name="Google Shape;190;p18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" name="Google Shape;191;p18"/>
          <p:cNvSpPr txBox="1"/>
          <p:nvPr/>
        </p:nvSpPr>
        <p:spPr>
          <a:xfrm>
            <a:off x="131939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 Processing Pipeline Design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2" name="Google Shape;1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387" y="911937"/>
            <a:ext cx="10732561" cy="30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7137" y="4083375"/>
            <a:ext cx="6241065" cy="25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1: Image Processing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99" name="Google Shape;199;p19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Google Shape;200;p19"/>
          <p:cNvSpPr txBox="1"/>
          <p:nvPr/>
        </p:nvSpPr>
        <p:spPr>
          <a:xfrm>
            <a:off x="131939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Creating Image Buckets: Correcting Bounding Boxes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2370" y="987378"/>
            <a:ext cx="3249729" cy="4952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9"/>
          <p:cNvGrpSpPr/>
          <p:nvPr/>
        </p:nvGrpSpPr>
        <p:grpSpPr>
          <a:xfrm>
            <a:off x="4187223" y="3731327"/>
            <a:ext cx="2753971" cy="654451"/>
            <a:chOff x="1859054" y="3429000"/>
            <a:chExt cx="3242488" cy="774700"/>
          </a:xfrm>
        </p:grpSpPr>
        <p:pic>
          <p:nvPicPr>
            <p:cNvPr id="203" name="Google Shape;203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9054" y="3604076"/>
              <a:ext cx="596900" cy="40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02874" y="3429000"/>
              <a:ext cx="838200" cy="77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19"/>
            <p:cNvSpPr/>
            <p:nvPr/>
          </p:nvSpPr>
          <p:spPr>
            <a:xfrm>
              <a:off x="3141550" y="3577140"/>
              <a:ext cx="575187" cy="467032"/>
            </a:xfrm>
            <a:prstGeom prst="rect">
              <a:avLst/>
            </a:prstGeom>
            <a:noFill/>
            <a:ln w="1905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6" name="Google Shape;206;p19"/>
            <p:cNvPicPr preferRelativeResize="0"/>
            <p:nvPr/>
          </p:nvPicPr>
          <p:blipFill rotWithShape="1">
            <a:blip r:embed="rId5">
              <a:alphaModFix/>
            </a:blip>
            <a:srcRect l="5401" r="6622"/>
            <a:stretch/>
          </p:blipFill>
          <p:spPr>
            <a:xfrm>
              <a:off x="4364123" y="3429000"/>
              <a:ext cx="737419" cy="774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7" name="Google Shape;207;p19"/>
            <p:cNvCxnSpPr>
              <a:stCxn id="203" idx="3"/>
              <a:endCxn id="204" idx="1"/>
            </p:cNvCxnSpPr>
            <p:nvPr/>
          </p:nvCxnSpPr>
          <p:spPr>
            <a:xfrm>
              <a:off x="2455954" y="3807276"/>
              <a:ext cx="546900" cy="9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08" name="Google Shape;208;p19"/>
            <p:cNvCxnSpPr>
              <a:stCxn id="204" idx="3"/>
              <a:endCxn id="206" idx="1"/>
            </p:cNvCxnSpPr>
            <p:nvPr/>
          </p:nvCxnSpPr>
          <p:spPr>
            <a:xfrm>
              <a:off x="3841074" y="3816350"/>
              <a:ext cx="52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pic>
        <p:nvPicPr>
          <p:cNvPr id="209" name="Google Shape;20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0128" y="5992214"/>
            <a:ext cx="596900" cy="212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9"/>
          <p:cNvGrpSpPr/>
          <p:nvPr/>
        </p:nvGrpSpPr>
        <p:grpSpPr>
          <a:xfrm>
            <a:off x="5880910" y="5811362"/>
            <a:ext cx="607756" cy="560995"/>
            <a:chOff x="2985727" y="5755453"/>
            <a:chExt cx="607756" cy="560995"/>
          </a:xfrm>
        </p:grpSpPr>
        <p:pic>
          <p:nvPicPr>
            <p:cNvPr id="211" name="Google Shape;211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85727" y="5936305"/>
              <a:ext cx="596900" cy="212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19"/>
            <p:cNvSpPr/>
            <p:nvPr/>
          </p:nvSpPr>
          <p:spPr>
            <a:xfrm>
              <a:off x="2996583" y="5755453"/>
              <a:ext cx="596900" cy="560995"/>
            </a:xfrm>
            <a:prstGeom prst="rect">
              <a:avLst/>
            </a:prstGeom>
            <a:noFill/>
            <a:ln w="1905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3" name="Google Shape;213;p19"/>
          <p:cNvCxnSpPr>
            <a:stCxn id="209" idx="3"/>
            <a:endCxn id="211" idx="1"/>
          </p:cNvCxnSpPr>
          <p:nvPr/>
        </p:nvCxnSpPr>
        <p:spPr>
          <a:xfrm>
            <a:off x="5217028" y="6098551"/>
            <a:ext cx="6639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4" name="Google Shape;214;p19"/>
          <p:cNvGrpSpPr/>
          <p:nvPr/>
        </p:nvGrpSpPr>
        <p:grpSpPr>
          <a:xfrm>
            <a:off x="357697" y="987378"/>
            <a:ext cx="6972300" cy="2332794"/>
            <a:chOff x="228600" y="987377"/>
            <a:chExt cx="7227687" cy="2441607"/>
          </a:xfrm>
        </p:grpSpPr>
        <p:pic>
          <p:nvPicPr>
            <p:cNvPr id="215" name="Google Shape;215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28600" y="987377"/>
              <a:ext cx="7227687" cy="24416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19"/>
            <p:cNvSpPr/>
            <p:nvPr/>
          </p:nvSpPr>
          <p:spPr>
            <a:xfrm>
              <a:off x="6468758" y="1897915"/>
              <a:ext cx="253660" cy="235685"/>
            </a:xfrm>
            <a:prstGeom prst="rect">
              <a:avLst/>
            </a:prstGeom>
            <a:noFill/>
            <a:ln w="1905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6298741" y="1680234"/>
              <a:ext cx="131173" cy="50067"/>
            </a:xfrm>
            <a:prstGeom prst="rect">
              <a:avLst/>
            </a:prstGeom>
            <a:noFill/>
            <a:ln w="1905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3384135" y="1232675"/>
              <a:ext cx="85458" cy="117562"/>
            </a:xfrm>
            <a:prstGeom prst="rect">
              <a:avLst/>
            </a:prstGeom>
            <a:noFill/>
            <a:ln w="1905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9"/>
          <p:cNvSpPr txBox="1"/>
          <p:nvPr/>
        </p:nvSpPr>
        <p:spPr>
          <a:xfrm>
            <a:off x="2946805" y="5087678"/>
            <a:ext cx="523480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CJK and eng –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Grow bounding boxes until at least 20px padding either side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crop square</a:t>
            </a:r>
            <a:endParaRPr/>
          </a:p>
        </p:txBody>
      </p:sp>
      <p:grpSp>
        <p:nvGrpSpPr>
          <p:cNvPr id="220" name="Google Shape;220;p19"/>
          <p:cNvGrpSpPr/>
          <p:nvPr/>
        </p:nvGrpSpPr>
        <p:grpSpPr>
          <a:xfrm>
            <a:off x="4267307" y="4477259"/>
            <a:ext cx="2593802" cy="518938"/>
            <a:chOff x="2172388" y="4799086"/>
            <a:chExt cx="2593802" cy="518938"/>
          </a:xfrm>
        </p:grpSpPr>
        <p:pic>
          <p:nvPicPr>
            <p:cNvPr id="221" name="Google Shape;221;p19"/>
            <p:cNvPicPr preferRelativeResize="0"/>
            <p:nvPr/>
          </p:nvPicPr>
          <p:blipFill rotWithShape="1">
            <a:blip r:embed="rId8">
              <a:alphaModFix/>
            </a:blip>
            <a:srcRect l="-1" t="-1" r="17846" b="3900"/>
            <a:stretch/>
          </p:blipFill>
          <p:spPr>
            <a:xfrm>
              <a:off x="2172388" y="4815276"/>
              <a:ext cx="272243" cy="502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61145" y="4808513"/>
              <a:ext cx="402198" cy="5027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3" name="Google Shape;223;p19"/>
            <p:cNvCxnSpPr>
              <a:stCxn id="221" idx="3"/>
              <a:endCxn id="222" idx="1"/>
            </p:cNvCxnSpPr>
            <p:nvPr/>
          </p:nvCxnSpPr>
          <p:spPr>
            <a:xfrm rot="10800000" flipH="1">
              <a:off x="2444631" y="5059750"/>
              <a:ext cx="716400" cy="6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224" name="Google Shape;224;p19"/>
            <p:cNvPicPr preferRelativeResize="0"/>
            <p:nvPr/>
          </p:nvPicPr>
          <p:blipFill rotWithShape="1">
            <a:blip r:embed="rId9">
              <a:alphaModFix/>
            </a:blip>
            <a:srcRect t="10066" b="11907"/>
            <a:stretch/>
          </p:blipFill>
          <p:spPr>
            <a:xfrm>
              <a:off x="4250732" y="4799086"/>
              <a:ext cx="515458" cy="5027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5" name="Google Shape;225;p19"/>
            <p:cNvCxnSpPr>
              <a:stCxn id="222" idx="3"/>
              <a:endCxn id="224" idx="1"/>
            </p:cNvCxnSpPr>
            <p:nvPr/>
          </p:nvCxnSpPr>
          <p:spPr>
            <a:xfrm rot="10800000" flipH="1">
              <a:off x="3563343" y="5050587"/>
              <a:ext cx="687300" cy="9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26" name="Google Shape;226;p19"/>
            <p:cNvSpPr/>
            <p:nvPr/>
          </p:nvSpPr>
          <p:spPr>
            <a:xfrm>
              <a:off x="3245886" y="4900414"/>
              <a:ext cx="223708" cy="295781"/>
            </a:xfrm>
            <a:prstGeom prst="rect">
              <a:avLst/>
            </a:prstGeom>
            <a:noFill/>
            <a:ln w="1905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19"/>
          <p:cNvSpPr txBox="1"/>
          <p:nvPr/>
        </p:nvSpPr>
        <p:spPr>
          <a:xfrm>
            <a:off x="3025314" y="6395041"/>
            <a:ext cx="523480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Punctuation - Fill into square image</a:t>
            </a:r>
            <a:endParaRPr/>
          </a:p>
        </p:txBody>
      </p:sp>
      <p:sp>
        <p:nvSpPr>
          <p:cNvPr id="228" name="Google Shape;228;p19"/>
          <p:cNvSpPr txBox="1"/>
          <p:nvPr/>
        </p:nvSpPr>
        <p:spPr>
          <a:xfrm>
            <a:off x="1226444" y="3305100"/>
            <a:ext cx="523480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characters with Google Vision API</a:t>
            </a: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7299830" y="5968748"/>
            <a:ext cx="523480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Crop with fixed bounding boxes and save to labelled bucket</a:t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261034" y="867979"/>
            <a:ext cx="7472821" cy="271182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261035" y="3659846"/>
            <a:ext cx="3022160" cy="298141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232" name="Google Shape;232;p19"/>
          <p:cNvSpPr txBox="1"/>
          <p:nvPr/>
        </p:nvSpPr>
        <p:spPr>
          <a:xfrm>
            <a:off x="281003" y="3938521"/>
            <a:ext cx="2962854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Cleaning noisy detections; remove if -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confidence &lt; 0.50</a:t>
            </a:r>
            <a:endParaRPr/>
          </a:p>
          <a:p>
            <a:pPr marL="1714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Smaller than 28x28 (MNIST size)</a:t>
            </a:r>
            <a:endParaRPr/>
          </a:p>
          <a:p>
            <a:pPr marL="1714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contours found in bounding box</a:t>
            </a:r>
            <a:endParaRPr/>
          </a:p>
          <a:p>
            <a:pPr marL="1714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None/>
            </a:pP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urier New"/>
              <a:buChar char="o"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character bounding box area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&lt; 10% total bounding box area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3376943" y="3659845"/>
            <a:ext cx="4356911" cy="298141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7964186" y="875057"/>
            <a:ext cx="3926110" cy="576620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40" name="Google Shape;240;p20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100" y="892034"/>
            <a:ext cx="9829800" cy="557802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0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Overview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3" name="Google Shape;24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0411" y="4875401"/>
            <a:ext cx="959603" cy="4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/>
        </p:nvSpPr>
        <p:spPr>
          <a:xfrm>
            <a:off x="131940" y="161321"/>
            <a:ext cx="118314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Part 2: Machine Learning Pipeline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49" name="Google Shape;249;p21"/>
          <p:cNvCxnSpPr/>
          <p:nvPr/>
        </p:nvCxnSpPr>
        <p:spPr>
          <a:xfrm>
            <a:off x="228601" y="501181"/>
            <a:ext cx="1173479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21"/>
          <p:cNvSpPr txBox="1"/>
          <p:nvPr/>
        </p:nvSpPr>
        <p:spPr>
          <a:xfrm>
            <a:off x="180923" y="526024"/>
            <a:ext cx="118314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Dimensionality Reduction and Clustering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9711" y="1623917"/>
            <a:ext cx="4413887" cy="332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244" y="1623917"/>
            <a:ext cx="4476548" cy="332913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409523" y="4950324"/>
            <a:ext cx="533095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T-SNE with HDBSCAN – 4260 images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 Cluster Size=10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clusters found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17.02s (avg 3 runs)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6421425" y="4950324"/>
            <a:ext cx="533095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UMAP with HDBSCAN – 4260 images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 Cluster Size=10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clusters found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6.89s (avg 3 runs)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846</Words>
  <Application>Microsoft Macintosh PowerPoint</Application>
  <PresentationFormat>Widescreen</PresentationFormat>
  <Paragraphs>144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Helvetica Neue</vt:lpstr>
      <vt:lpstr>Calibri</vt:lpstr>
      <vt:lpstr>Arial</vt:lpstr>
      <vt:lpstr>Verdana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Leong, Charlene</cp:lastModifiedBy>
  <cp:revision>1</cp:revision>
  <dcterms:modified xsi:type="dcterms:W3CDTF">2019-10-17T21:01:49Z</dcterms:modified>
</cp:coreProperties>
</file>